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68" r:id="rId5"/>
    <p:sldId id="257" r:id="rId6"/>
    <p:sldId id="262" r:id="rId7"/>
    <p:sldId id="264" r:id="rId8"/>
    <p:sldId id="263" r:id="rId9"/>
    <p:sldId id="265" r:id="rId10"/>
    <p:sldId id="266" r:id="rId11"/>
  </p:sldIdLst>
  <p:sldSz cx="9144000" cy="6858000" type="screen4x3"/>
  <p:notesSz cx="6858000" cy="9144000"/>
  <p:embeddedFontLst>
    <p:embeddedFont>
      <p:font typeface="나눔바른고딕" panose="020B0603020101020101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-윤고딕340" panose="020B0600000101010101" charset="-127"/>
      <p:regular r:id="rId16"/>
    </p:embeddedFont>
    <p:embeddedFont>
      <p:font typeface="Gobold" panose="020B0604020202020204" charset="0"/>
      <p:regular r:id="rId17"/>
    </p:embeddedFont>
    <p:embeddedFont>
      <p:font typeface="DX새날B" panose="02020600000000000000" pitchFamily="18" charset="-127"/>
      <p:regular r:id="rId1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AFF"/>
    <a:srgbClr val="D84444"/>
    <a:srgbClr val="AB1919"/>
    <a:srgbClr val="8A0000"/>
    <a:srgbClr val="EA0000"/>
    <a:srgbClr val="540000"/>
    <a:srgbClr val="008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8" autoAdjust="0"/>
    <p:restoredTop sz="94636" autoAdjust="0"/>
  </p:normalViewPr>
  <p:slideViewPr>
    <p:cSldViewPr>
      <p:cViewPr varScale="1">
        <p:scale>
          <a:sx n="110" d="100"/>
          <a:sy n="110" d="100"/>
        </p:scale>
        <p:origin x="-165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24170ED-3AD2-4EA2-BB9B-336B4CC9DE12}" type="datetimeFigureOut">
              <a:rPr lang="ko-KR" altLang="en-US"/>
              <a:pPr>
                <a:defRPr/>
              </a:pPr>
              <a:t>2018-06-29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7831AA4-B3B0-4302-B623-64FCCBF0E7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49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C30B2D9-BE16-4100-880A-0D41A1A372D5}" type="slidenum">
              <a:rPr kumimoji="0" lang="ko-KR" altLang="en-US" smtClean="0">
                <a:ea typeface="맑은 고딕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355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C30B2D9-BE16-4100-880A-0D41A1A372D5}" type="slidenum">
              <a:rPr kumimoji="0" lang="ko-KR" altLang="en-US" smtClean="0">
                <a:ea typeface="맑은 고딕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23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20712"/>
          </a:xfrm>
          <a:prstGeom prst="rect">
            <a:avLst/>
          </a:prstGeom>
          <a:solidFill>
            <a:srgbClr val="D844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6493" y="71829"/>
            <a:ext cx="4465470" cy="4770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500" dirty="0">
                <a:solidFill>
                  <a:schemeClr val="bg1"/>
                </a:solidFill>
                <a:effectLst/>
                <a:latin typeface="+mj-lt"/>
                <a:ea typeface="-윤고딕340" pitchFamily="18" charset="-127"/>
              </a:rPr>
              <a:t>| </a:t>
            </a:r>
            <a:r>
              <a:rPr kumimoji="0" lang="en-US" altLang="ko-KR" sz="2500" dirty="0" err="1">
                <a:solidFill>
                  <a:schemeClr val="bg1"/>
                </a:solidFill>
                <a:effectLst/>
                <a:latin typeface="+mj-lt"/>
                <a:ea typeface="-윤고딕340" pitchFamily="18" charset="-127"/>
              </a:rPr>
              <a:t>presen</a:t>
            </a:r>
            <a:endParaRPr kumimoji="0" lang="ko-KR" altLang="en-US" sz="2500" dirty="0">
              <a:solidFill>
                <a:schemeClr val="bg1"/>
              </a:solidFill>
              <a:effectLst/>
              <a:latin typeface="+mj-lt"/>
              <a:ea typeface="-윤고딕340" pitchFamily="18" charset="-127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4675626" y="358774"/>
            <a:ext cx="443142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kumimoji="0" lang="en-US" altLang="ko-KR" sz="1100" spc="600" dirty="0">
                <a:solidFill>
                  <a:schemeClr val="bg1"/>
                </a:solidFill>
                <a:latin typeface="+mj-lt"/>
              </a:rPr>
              <a:t>ABOUT |HOW TO| FORM | ETC</a:t>
            </a:r>
            <a:endParaRPr kumimoji="0" lang="ko-KR" altLang="en-US" sz="120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323528" y="1839357"/>
            <a:ext cx="5770984" cy="801526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323528" y="2703453"/>
            <a:ext cx="5770984" cy="317381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DF616-6D52-46CA-9D83-518444F98E56}" type="datetimeFigureOut">
              <a:rPr lang="ko-KR" altLang="en-US"/>
              <a:pPr>
                <a:defRPr/>
              </a:pPr>
              <a:t>2018-06-29</a:t>
            </a:fld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493" y="6602269"/>
            <a:ext cx="9156986" cy="2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835944" y="2218531"/>
            <a:ext cx="5472112" cy="2420938"/>
          </a:xfrm>
          <a:prstGeom prst="rect">
            <a:avLst/>
          </a:prstGeom>
          <a:noFill/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71867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835944" y="2218531"/>
            <a:ext cx="5472112" cy="2420938"/>
          </a:xfrm>
          <a:prstGeom prst="rect">
            <a:avLst/>
          </a:prstGeom>
          <a:noFill/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835944" y="2218531"/>
            <a:ext cx="2736056" cy="2420938"/>
          </a:xfrm>
          <a:prstGeom prst="rect">
            <a:avLst/>
          </a:prstGeom>
          <a:solidFill>
            <a:srgbClr val="D84444"/>
          </a:solidFill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97939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 rot="5400000">
            <a:off x="1835944" y="1866652"/>
            <a:ext cx="5472112" cy="3124200"/>
          </a:xfrm>
          <a:prstGeom prst="rect">
            <a:avLst/>
          </a:prstGeom>
          <a:noFill/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 userDrawn="1"/>
        </p:nvSpPr>
        <p:spPr>
          <a:xfrm rot="5400000">
            <a:off x="1968185" y="200420"/>
            <a:ext cx="549186" cy="1534244"/>
          </a:xfrm>
          <a:prstGeom prst="rect">
            <a:avLst/>
          </a:prstGeom>
          <a:solidFill>
            <a:srgbClr val="D84444"/>
          </a:solidFill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90AE197-76B2-494D-A72A-9A0DD42A7CE9}"/>
              </a:ext>
            </a:extLst>
          </p:cNvPr>
          <p:cNvSpPr/>
          <p:nvPr userDrawn="1"/>
        </p:nvSpPr>
        <p:spPr>
          <a:xfrm rot="5400000">
            <a:off x="1833476" y="1864184"/>
            <a:ext cx="5472112" cy="3129136"/>
          </a:xfrm>
          <a:prstGeom prst="rect">
            <a:avLst/>
          </a:prstGeom>
          <a:noFill/>
          <a:ln w="50800">
            <a:solidFill>
              <a:srgbClr val="D8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8362767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686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1351E10F-4FF9-44FC-9554-85158912DB50}" type="datetimeFigureOut">
              <a:rPr lang="ko-KR" altLang="en-US" smtClean="0"/>
              <a:pPr>
                <a:defRPr/>
              </a:pPr>
              <a:t>2018-06-29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3D157DB0-DE1D-45EC-BE5D-48DAB8377D57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84" r:id="rId3"/>
    <p:sldLayoutId id="2147483685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 spc="-150">
          <a:solidFill>
            <a:schemeClr val="tx1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-윤고딕340" pitchFamily="18" charset="-127"/>
          <a:ea typeface="-윤고딕340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spc="-15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 spc="-15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 spc="-15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 spc="-15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 spc="-15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2266380" y="2483875"/>
            <a:ext cx="4611241" cy="360363"/>
          </a:xfrm>
        </p:spPr>
        <p:txBody>
          <a:bodyPr>
            <a:noAutofit/>
          </a:bodyPr>
          <a:lstStyle/>
          <a:p>
            <a:pPr algn="dist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ko-KR" sz="1600" dirty="0">
                <a:solidFill>
                  <a:srgbClr val="D84444"/>
                </a:solidFill>
                <a:latin typeface="Gobold" panose="02000500000000000000" pitchFamily="2" charset="0"/>
              </a:rPr>
              <a:t>Window Programing</a:t>
            </a:r>
            <a:endParaRPr lang="ko-KR" altLang="en-US" sz="1600" dirty="0">
              <a:solidFill>
                <a:srgbClr val="D84444"/>
              </a:solidFill>
              <a:latin typeface="Gobold" panose="02000500000000000000" pitchFamily="2" charset="0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2266380" y="4029833"/>
            <a:ext cx="4611241" cy="36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dist" eaLnBrk="1" fontAlgn="auto" hangingPunct="1"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obold" panose="02000500000000000000" pitchFamily="2" charset="0"/>
              </a:rPr>
              <a:t>Term Project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obold" panose="02000500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12BD6A9-87D1-4F3E-9597-A90D6E7CD9C7}"/>
              </a:ext>
            </a:extLst>
          </p:cNvPr>
          <p:cNvSpPr/>
          <p:nvPr/>
        </p:nvSpPr>
        <p:spPr>
          <a:xfrm>
            <a:off x="2266380" y="2966451"/>
            <a:ext cx="453650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5500" dirty="0">
                <a:solidFill>
                  <a:schemeClr val="tx1">
                    <a:lumMod val="75000"/>
                    <a:lumOff val="25000"/>
                  </a:schemeClr>
                </a:solidFill>
                <a:latin typeface="DX새날B" panose="02020600000000000000" pitchFamily="18" charset="-127"/>
                <a:ea typeface="DX새날B" panose="02020600000000000000" pitchFamily="18" charset="-127"/>
              </a:rPr>
              <a:t>잃어버린 종강을 찾아서</a:t>
            </a:r>
          </a:p>
        </p:txBody>
      </p:sp>
    </p:spTree>
    <p:extLst>
      <p:ext uri="{BB962C8B-B14F-4D97-AF65-F5344CB8AC3E}">
        <p14:creationId xmlns:p14="http://schemas.microsoft.com/office/powerpoint/2010/main" val="26282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7C80435-8911-4B46-A57A-B433886859DA}"/>
              </a:ext>
            </a:extLst>
          </p:cNvPr>
          <p:cNvSpPr/>
          <p:nvPr/>
        </p:nvSpPr>
        <p:spPr>
          <a:xfrm>
            <a:off x="395536" y="764704"/>
            <a:ext cx="2823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Gobold"/>
                <a:ea typeface="맑은 고딕"/>
              </a:rPr>
              <a:t>3</a:t>
            </a:r>
            <a:r>
              <a:rPr lang="en-US" altLang="ko-KR" sz="2000" spc="300" dirty="0" smtClean="0">
                <a:solidFill>
                  <a:srgbClr val="D84444"/>
                </a:solidFill>
                <a:latin typeface="Gobold"/>
                <a:ea typeface="맑은 고딕"/>
              </a:rPr>
              <a:t>· </a:t>
            </a:r>
            <a:r>
              <a:rPr lang="ko-KR" altLang="en-US" sz="2000" spc="300" dirty="0">
                <a:solidFill>
                  <a:srgbClr val="D84444"/>
                </a:solidFill>
                <a:latin typeface="+mj-ea"/>
                <a:ea typeface="+mj-ea"/>
              </a:rPr>
              <a:t>게임 </a:t>
            </a:r>
            <a:r>
              <a:rPr lang="ko-KR" altLang="en-US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구성</a:t>
            </a:r>
            <a:r>
              <a:rPr lang="en-US" altLang="ko-KR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(</a:t>
            </a:r>
            <a:r>
              <a:rPr lang="ko-KR" altLang="en-US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보스전</a:t>
            </a:r>
            <a:r>
              <a:rPr lang="en-US" altLang="ko-KR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)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79737"/>
            <a:ext cx="6408712" cy="482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14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51595" y="3083093"/>
            <a:ext cx="2304505" cy="677108"/>
          </a:xfrm>
          <a:prstGeom prst="rect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US" altLang="ko-KR" sz="3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Take Part</a:t>
            </a:r>
            <a:endParaRPr lang="ko-KR" altLang="en-US" sz="3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36096" y="2844800"/>
            <a:ext cx="1080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ko-KR" altLang="en-US" dirty="0" err="1" smtClean="0">
                <a:solidFill>
                  <a:srgbClr val="D84444"/>
                </a:solidFill>
                <a:latin typeface="+mn-lt"/>
                <a:ea typeface="+mj-ea"/>
              </a:rPr>
              <a:t>염혜린</a:t>
            </a:r>
            <a:endParaRPr lang="en-US" altLang="ko-KR" dirty="0">
              <a:solidFill>
                <a:srgbClr val="D84444"/>
              </a:solidFill>
              <a:latin typeface="+mn-lt"/>
              <a:ea typeface="+mj-ea"/>
            </a:endParaRPr>
          </a:p>
          <a:p>
            <a:pPr algn="dist">
              <a:lnSpc>
                <a:spcPct val="200000"/>
              </a:lnSpc>
            </a:pPr>
            <a:r>
              <a:rPr lang="ko-KR" altLang="en-US" dirty="0" err="1" smtClean="0">
                <a:solidFill>
                  <a:srgbClr val="D84444"/>
                </a:solidFill>
                <a:latin typeface="+mn-lt"/>
                <a:ea typeface="+mj-ea"/>
              </a:rPr>
              <a:t>이보담</a:t>
            </a:r>
            <a:endParaRPr lang="ko-KR" altLang="en-US" dirty="0">
              <a:solidFill>
                <a:srgbClr val="D84444"/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210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 txBox="1">
            <a:spLocks/>
          </p:cNvSpPr>
          <p:nvPr/>
        </p:nvSpPr>
        <p:spPr>
          <a:xfrm>
            <a:off x="1547664" y="807683"/>
            <a:ext cx="1368152" cy="360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spc="-15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ko-KR" sz="1800" spc="0" dirty="0">
                <a:solidFill>
                  <a:schemeClr val="bg1">
                    <a:lumMod val="95000"/>
                  </a:schemeClr>
                </a:solidFill>
                <a:latin typeface="Gobold" panose="02000500000000000000" pitchFamily="2" charset="0"/>
              </a:rPr>
              <a:t>INDEX</a:t>
            </a:r>
            <a:endParaRPr kumimoji="0" lang="ko-KR" altLang="en-US" sz="1800" spc="0" dirty="0">
              <a:solidFill>
                <a:srgbClr val="D84444"/>
              </a:solidFill>
              <a:latin typeface="Gobold" panose="02000500000000000000" pitchFamily="2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75856" y="965281"/>
            <a:ext cx="27363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AutoNum type="arabicPlain"/>
            </a:pPr>
            <a:r>
              <a:rPr lang="en-US" altLang="ko-KR" spc="300" dirty="0" smtClean="0">
                <a:solidFill>
                  <a:srgbClr val="D84444"/>
                </a:solidFill>
                <a:latin typeface="Gobold"/>
                <a:ea typeface="맑은 고딕"/>
              </a:rPr>
              <a:t>· 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게임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소개</a:t>
            </a:r>
            <a:endParaRPr lang="en-US" altLang="ko-KR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lvl="0" indent="-342900">
              <a:lnSpc>
                <a:spcPct val="200000"/>
              </a:lnSpc>
              <a:buAutoNum type="arabicPlain"/>
            </a:pPr>
            <a:endParaRPr lang="en-US" altLang="ko-KR" spc="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lain" startAt="2"/>
            </a:pPr>
            <a:r>
              <a:rPr lang="en-US" altLang="ko-KR" spc="300" dirty="0" smtClean="0">
                <a:solidFill>
                  <a:srgbClr val="D84444"/>
                </a:solidFill>
                <a:latin typeface="Gobold"/>
                <a:ea typeface="맑은 고딕"/>
              </a:rPr>
              <a:t>· 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게임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방법</a:t>
            </a:r>
            <a:endParaRPr lang="en-US" altLang="ko-KR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lain" startAt="2"/>
            </a:pPr>
            <a:endParaRPr lang="en-US" altLang="ko-KR" spc="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lain" startAt="3"/>
            </a:pPr>
            <a:r>
              <a:rPr lang="en-US" altLang="ko-KR" spc="300" dirty="0" smtClean="0">
                <a:solidFill>
                  <a:srgbClr val="D84444"/>
                </a:solidFill>
                <a:latin typeface="Gobold"/>
                <a:ea typeface="맑은 고딕"/>
              </a:rPr>
              <a:t>· 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게임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구성</a:t>
            </a:r>
            <a:endParaRPr lang="en-US" altLang="ko-KR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lain" startAt="3"/>
            </a:pP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Gobold"/>
                <a:ea typeface="맑은 고딕"/>
              </a:rPr>
              <a:t>4</a:t>
            </a:r>
            <a:r>
              <a:rPr lang="en-US" altLang="ko-KR" spc="300" dirty="0" smtClean="0">
                <a:solidFill>
                  <a:srgbClr val="D84444"/>
                </a:solidFill>
                <a:latin typeface="Gobold"/>
                <a:ea typeface="맑은 고딕"/>
              </a:rPr>
              <a:t>  </a:t>
            </a:r>
            <a:r>
              <a:rPr lang="en-US" altLang="ko-KR" spc="300" dirty="0">
                <a:solidFill>
                  <a:srgbClr val="D84444"/>
                </a:solidFill>
                <a:latin typeface="Gobold"/>
                <a:ea typeface="맑은 고딕"/>
              </a:rPr>
              <a:t>· 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시연</a:t>
            </a:r>
            <a:endParaRPr lang="en-US" altLang="ko-KR" spc="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74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BE8B18C-3278-45CC-B838-7741566A9710}"/>
              </a:ext>
            </a:extLst>
          </p:cNvPr>
          <p:cNvSpPr/>
          <p:nvPr/>
        </p:nvSpPr>
        <p:spPr>
          <a:xfrm>
            <a:off x="395536" y="692696"/>
            <a:ext cx="2555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Gobold"/>
                <a:ea typeface="맑은 고딕"/>
              </a:rPr>
              <a:t>1</a:t>
            </a:r>
            <a:r>
              <a:rPr lang="en-US" altLang="ko-KR" sz="2000" spc="300" dirty="0">
                <a:solidFill>
                  <a:srgbClr val="D84444"/>
                </a:solidFill>
                <a:latin typeface="Gobold"/>
                <a:ea typeface="맑은 고딕"/>
              </a:rPr>
              <a:t>· </a:t>
            </a:r>
            <a:r>
              <a:rPr lang="ko-KR" altLang="en-US" sz="2000" spc="300" dirty="0">
                <a:solidFill>
                  <a:srgbClr val="D84444"/>
                </a:solidFill>
                <a:latin typeface="+mj-ea"/>
                <a:ea typeface="+mj-ea"/>
              </a:rPr>
              <a:t>게임 </a:t>
            </a:r>
            <a:r>
              <a:rPr lang="ko-KR" altLang="en-US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소개</a:t>
            </a:r>
            <a:r>
              <a:rPr lang="en-US" altLang="ko-KR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(</a:t>
            </a:r>
            <a:r>
              <a:rPr lang="ko-KR" altLang="en-US" sz="2000" spc="300" dirty="0" err="1" smtClean="0">
                <a:solidFill>
                  <a:srgbClr val="D84444"/>
                </a:solidFill>
                <a:latin typeface="+mj-ea"/>
                <a:ea typeface="+mj-ea"/>
              </a:rPr>
              <a:t>컨셉</a:t>
            </a:r>
            <a:r>
              <a:rPr lang="en-US" altLang="ko-KR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)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C2494A4-7421-42F9-A4F6-ABF1D3FBF2E4}"/>
              </a:ext>
            </a:extLst>
          </p:cNvPr>
          <p:cNvSpPr/>
          <p:nvPr/>
        </p:nvSpPr>
        <p:spPr>
          <a:xfrm>
            <a:off x="395536" y="1809689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+mn-ea"/>
                <a:ea typeface="+mn-ea"/>
              </a:rPr>
              <a:t>·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2D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횡스크롤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러닝</a:t>
            </a:r>
            <a:endParaRPr lang="en-US" altLang="ko-KR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24C5081-0379-4C30-90AB-B173F058BD3F}"/>
              </a:ext>
            </a:extLst>
          </p:cNvPr>
          <p:cNvSpPr/>
          <p:nvPr/>
        </p:nvSpPr>
        <p:spPr>
          <a:xfrm>
            <a:off x="396351" y="2636911"/>
            <a:ext cx="38699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+mn-ea"/>
                <a:ea typeface="+mn-ea"/>
              </a:rPr>
              <a:t>· </a:t>
            </a:r>
            <a:r>
              <a:rPr lang="ko-KR" altLang="en-US" spc="300" dirty="0" err="1" smtClean="0">
                <a:latin typeface="+mn-ea"/>
                <a:ea typeface="+mn-ea"/>
              </a:rPr>
              <a:t>몬스터를</a:t>
            </a:r>
            <a:r>
              <a:rPr lang="ko-KR" altLang="en-US" spc="300" dirty="0" smtClean="0">
                <a:latin typeface="+mn-ea"/>
                <a:ea typeface="+mn-ea"/>
              </a:rPr>
              <a:t> 잡는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RPG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요소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추가</a:t>
            </a:r>
            <a:endParaRPr lang="en-US" altLang="ko-KR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C2494A4-7421-42F9-A4F6-ABF1D3FBF2E4}"/>
              </a:ext>
            </a:extLst>
          </p:cNvPr>
          <p:cNvSpPr/>
          <p:nvPr/>
        </p:nvSpPr>
        <p:spPr>
          <a:xfrm>
            <a:off x="418958" y="3284984"/>
            <a:ext cx="8473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+mn-ea"/>
                <a:ea typeface="+mn-ea"/>
              </a:rPr>
              <a:t>· </a:t>
            </a:r>
            <a:r>
              <a:rPr lang="ko-KR" altLang="en-US" spc="300" dirty="0" smtClean="0">
                <a:latin typeface="+mn-ea"/>
                <a:ea typeface="+mn-ea"/>
              </a:rPr>
              <a:t>평범한 공대생이 날아드는 </a:t>
            </a:r>
            <a:r>
              <a:rPr lang="ko-KR" altLang="en-US" spc="300" dirty="0" smtClean="0">
                <a:solidFill>
                  <a:srgbClr val="FF0000"/>
                </a:solidFill>
                <a:latin typeface="+mn-ea"/>
                <a:ea typeface="+mn-ea"/>
              </a:rPr>
              <a:t>시험</a:t>
            </a:r>
            <a:r>
              <a:rPr lang="ko-KR" altLang="en-US" spc="300" dirty="0" smtClean="0">
                <a:latin typeface="+mn-ea"/>
                <a:ea typeface="+mn-ea"/>
              </a:rPr>
              <a:t>과 </a:t>
            </a:r>
            <a:r>
              <a:rPr lang="ko-KR" altLang="en-US" spc="300" dirty="0" smtClean="0">
                <a:solidFill>
                  <a:srgbClr val="FF0000"/>
                </a:solidFill>
                <a:latin typeface="+mn-ea"/>
                <a:ea typeface="+mn-ea"/>
              </a:rPr>
              <a:t>과제</a:t>
            </a:r>
            <a:r>
              <a:rPr lang="ko-KR" altLang="en-US" spc="300" dirty="0" smtClean="0">
                <a:latin typeface="+mn-ea"/>
                <a:ea typeface="+mn-ea"/>
              </a:rPr>
              <a:t>를 처치하며 </a:t>
            </a:r>
            <a:r>
              <a:rPr lang="ko-KR" altLang="en-US" spc="300" dirty="0" smtClean="0">
                <a:solidFill>
                  <a:srgbClr val="FF0000"/>
                </a:solidFill>
                <a:latin typeface="+mn-ea"/>
                <a:ea typeface="+mn-ea"/>
              </a:rPr>
              <a:t>종강</a:t>
            </a:r>
            <a:r>
              <a:rPr lang="ko-KR" altLang="en-US" spc="300" dirty="0" smtClean="0">
                <a:latin typeface="+mn-ea"/>
                <a:ea typeface="+mn-ea"/>
              </a:rPr>
              <a:t>을 향해 달려간다</a:t>
            </a:r>
            <a:r>
              <a:rPr lang="en-US" altLang="ko-KR" spc="300" dirty="0" smtClean="0">
                <a:latin typeface="+mn-ea"/>
                <a:ea typeface="+mn-ea"/>
              </a:rPr>
              <a:t>.</a:t>
            </a:r>
            <a:endParaRPr lang="en-US" altLang="ko-KR" spc="300" dirty="0">
              <a:latin typeface="+mn-ea"/>
              <a:ea typeface="+mn-ea"/>
            </a:endParaRPr>
          </a:p>
        </p:txBody>
      </p:sp>
      <p:pic>
        <p:nvPicPr>
          <p:cNvPr id="5122" name="Picture 2" descr="C:\Users\USER\Desktop\2학년1학기\윈도우프로그래밍\텀프\boss\alert\bossaler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73" y="4077072"/>
            <a:ext cx="2057933" cy="244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64521" y="4647628"/>
            <a:ext cx="2016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 smtClean="0">
                <a:latin typeface="+mn-ea"/>
                <a:ea typeface="+mn-ea"/>
              </a:rPr>
              <a:t>보스몬스터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23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BE8B18C-3278-45CC-B838-7741566A9710}"/>
              </a:ext>
            </a:extLst>
          </p:cNvPr>
          <p:cNvSpPr/>
          <p:nvPr/>
        </p:nvSpPr>
        <p:spPr>
          <a:xfrm>
            <a:off x="395536" y="692696"/>
            <a:ext cx="31870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Gobold"/>
                <a:ea typeface="맑은 고딕"/>
              </a:rPr>
              <a:t>1</a:t>
            </a:r>
            <a:r>
              <a:rPr lang="en-US" altLang="ko-KR" sz="2000" spc="300" dirty="0">
                <a:solidFill>
                  <a:srgbClr val="D84444"/>
                </a:solidFill>
                <a:latin typeface="Gobold"/>
                <a:ea typeface="맑은 고딕"/>
              </a:rPr>
              <a:t>· </a:t>
            </a:r>
            <a:r>
              <a:rPr lang="ko-KR" altLang="en-US" sz="2000" spc="300" dirty="0">
                <a:solidFill>
                  <a:srgbClr val="D84444"/>
                </a:solidFill>
                <a:latin typeface="+mj-ea"/>
                <a:ea typeface="+mj-ea"/>
              </a:rPr>
              <a:t>게임 </a:t>
            </a:r>
            <a:r>
              <a:rPr lang="ko-KR" altLang="en-US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소개</a:t>
            </a:r>
            <a:r>
              <a:rPr lang="en-US" altLang="ko-KR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(</a:t>
            </a:r>
            <a:r>
              <a:rPr lang="ko-KR" altLang="en-US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시</a:t>
            </a:r>
            <a:r>
              <a:rPr lang="ko-KR" altLang="en-US" sz="2000" spc="300" dirty="0">
                <a:solidFill>
                  <a:srgbClr val="D84444"/>
                </a:solidFill>
                <a:latin typeface="+mj-ea"/>
                <a:ea typeface="+mj-ea"/>
              </a:rPr>
              <a:t>작</a:t>
            </a:r>
            <a:r>
              <a:rPr lang="ko-KR" altLang="en-US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 화면</a:t>
            </a:r>
            <a:r>
              <a:rPr lang="en-US" altLang="ko-KR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)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68548"/>
            <a:ext cx="6912768" cy="520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8788563-F7DC-4E00-946E-C6FB667DCF3B}"/>
              </a:ext>
            </a:extLst>
          </p:cNvPr>
          <p:cNvSpPr/>
          <p:nvPr/>
        </p:nvSpPr>
        <p:spPr>
          <a:xfrm>
            <a:off x="395536" y="764704"/>
            <a:ext cx="17155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Gobold"/>
                <a:ea typeface="맑은 고딕"/>
              </a:rPr>
              <a:t>2</a:t>
            </a:r>
            <a:r>
              <a:rPr lang="en-US" altLang="ko-KR" sz="2000" spc="300" dirty="0">
                <a:solidFill>
                  <a:srgbClr val="D84444"/>
                </a:solidFill>
                <a:latin typeface="Gobold"/>
                <a:ea typeface="맑은 고딕"/>
              </a:rPr>
              <a:t>· </a:t>
            </a:r>
            <a:r>
              <a:rPr lang="ko-KR" altLang="en-US" sz="2000" spc="300" dirty="0">
                <a:solidFill>
                  <a:srgbClr val="D84444"/>
                </a:solidFill>
                <a:latin typeface="+mj-ea"/>
                <a:ea typeface="+mj-ea"/>
              </a:rPr>
              <a:t>게임 방법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A5F7285-E65C-47E5-89F6-D391A5C6ECA9}"/>
              </a:ext>
            </a:extLst>
          </p:cNvPr>
          <p:cNvGrpSpPr/>
          <p:nvPr/>
        </p:nvGrpSpPr>
        <p:grpSpPr>
          <a:xfrm>
            <a:off x="755576" y="1772816"/>
            <a:ext cx="7776864" cy="3960440"/>
            <a:chOff x="755576" y="1772816"/>
            <a:chExt cx="7776864" cy="3960440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87785DA6-D364-455D-8A83-31133765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772816"/>
              <a:ext cx="7776864" cy="396044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53B73F90-0FB1-44D3-9316-6025C95A2280}"/>
                </a:ext>
              </a:extLst>
            </p:cNvPr>
            <p:cNvSpPr/>
            <p:nvPr/>
          </p:nvSpPr>
          <p:spPr>
            <a:xfrm>
              <a:off x="755576" y="1772816"/>
              <a:ext cx="7776864" cy="3960440"/>
            </a:xfrm>
            <a:prstGeom prst="rect">
              <a:avLst/>
            </a:prstGeom>
            <a:noFill/>
            <a:ln w="50800">
              <a:solidFill>
                <a:srgbClr val="D844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026F9FE-5CE4-4E65-A49E-D879F834732E}"/>
              </a:ext>
            </a:extLst>
          </p:cNvPr>
          <p:cNvSpPr/>
          <p:nvPr/>
        </p:nvSpPr>
        <p:spPr>
          <a:xfrm>
            <a:off x="740869" y="1772816"/>
            <a:ext cx="7776864" cy="39604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40DE929-BD73-4FAB-A1E8-A466175FBC1C}"/>
              </a:ext>
            </a:extLst>
          </p:cNvPr>
          <p:cNvGrpSpPr/>
          <p:nvPr/>
        </p:nvGrpSpPr>
        <p:grpSpPr>
          <a:xfrm>
            <a:off x="1172917" y="3861048"/>
            <a:ext cx="1285875" cy="1581150"/>
            <a:chOff x="2267744" y="3284984"/>
            <a:chExt cx="1285875" cy="1581150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C8A8CE5D-FFA3-4CA6-81AF-249848E0D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3284984"/>
              <a:ext cx="1285875" cy="158115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F0BCCFE8-80F2-4BE0-84AD-F28B6A4CE092}"/>
                </a:ext>
              </a:extLst>
            </p:cNvPr>
            <p:cNvSpPr/>
            <p:nvPr/>
          </p:nvSpPr>
          <p:spPr>
            <a:xfrm>
              <a:off x="2283877" y="3301344"/>
              <a:ext cx="1269742" cy="1564790"/>
            </a:xfrm>
            <a:prstGeom prst="rect">
              <a:avLst/>
            </a:prstGeom>
            <a:noFill/>
            <a:ln w="50800">
              <a:solidFill>
                <a:srgbClr val="D844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4B5E2925-18C2-4341-8747-F094F4C1F69A}"/>
              </a:ext>
            </a:extLst>
          </p:cNvPr>
          <p:cNvGrpSpPr/>
          <p:nvPr/>
        </p:nvGrpSpPr>
        <p:grpSpPr>
          <a:xfrm>
            <a:off x="2035855" y="2727136"/>
            <a:ext cx="5027083" cy="1311169"/>
            <a:chOff x="2050562" y="2727136"/>
            <a:chExt cx="5027083" cy="1311169"/>
          </a:xfrm>
        </p:grpSpPr>
        <p:cxnSp>
          <p:nvCxnSpPr>
            <p:cNvPr id="16" name="연결선: 구부러짐 15">
              <a:extLst>
                <a:ext uri="{FF2B5EF4-FFF2-40B4-BE49-F238E27FC236}">
                  <a16:creationId xmlns="" xmlns:a16="http://schemas.microsoft.com/office/drawing/2014/main" id="{054F0F30-5B0C-4A16-980F-0EBA0F8DD5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04895" y="3429233"/>
              <a:ext cx="654739" cy="563406"/>
            </a:xfrm>
            <a:prstGeom prst="curvedConnector3">
              <a:avLst>
                <a:gd name="adj1" fmla="val 5134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3F4E012A-79B8-4136-98FA-AC5FBDD68957}"/>
                </a:ext>
              </a:extLst>
            </p:cNvPr>
            <p:cNvSpPr/>
            <p:nvPr/>
          </p:nvSpPr>
          <p:spPr>
            <a:xfrm>
              <a:off x="2473499" y="2727136"/>
              <a:ext cx="4604146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200000"/>
                </a:lnSpc>
              </a:pPr>
              <a:r>
                <a:rPr lang="ko-KR" altLang="en-US" sz="2000" spc="3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FF0000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피로도</a:t>
              </a:r>
              <a:r>
                <a:rPr lang="en-US" altLang="ko-KR" sz="2000" spc="3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FF0000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: </a:t>
              </a:r>
              <a:r>
                <a:rPr lang="ko-KR" altLang="en-US" sz="2000" spc="300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FF0000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최대치에 다다르면 게임오버</a:t>
              </a:r>
              <a:endParaRPr lang="en-US" altLang="ko-KR" sz="2000" spc="3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FF0000">
                      <a:alpha val="43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7B46D90B-2EBB-475A-B2A7-E0F49F22E940}"/>
              </a:ext>
            </a:extLst>
          </p:cNvPr>
          <p:cNvGrpSpPr/>
          <p:nvPr/>
        </p:nvGrpSpPr>
        <p:grpSpPr>
          <a:xfrm>
            <a:off x="5853437" y="3435022"/>
            <a:ext cx="1333500" cy="1647826"/>
            <a:chOff x="5148064" y="3482879"/>
            <a:chExt cx="1333500" cy="1647826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C0A739F4-8F2E-4EC0-AB64-AC297A226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064" y="3482880"/>
              <a:ext cx="1333500" cy="1647825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C4C86CB6-F69E-4144-9D3C-973B53300FF3}"/>
                </a:ext>
              </a:extLst>
            </p:cNvPr>
            <p:cNvSpPr/>
            <p:nvPr/>
          </p:nvSpPr>
          <p:spPr>
            <a:xfrm>
              <a:off x="5148064" y="3482879"/>
              <a:ext cx="1333500" cy="1647825"/>
            </a:xfrm>
            <a:prstGeom prst="rect">
              <a:avLst/>
            </a:prstGeom>
            <a:noFill/>
            <a:ln w="50800">
              <a:solidFill>
                <a:srgbClr val="D844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3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2학년1학기\윈도우프로그래밍\텀프\이미지\배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-36004" y="3573016"/>
            <a:ext cx="9144000" cy="15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/>
          <p:cNvSpPr/>
          <p:nvPr/>
        </p:nvSpPr>
        <p:spPr>
          <a:xfrm>
            <a:off x="-36004" y="3387416"/>
            <a:ext cx="4572000" cy="1944216"/>
          </a:xfrm>
          <a:prstGeom prst="frame">
            <a:avLst>
              <a:gd name="adj1" fmla="val 6288"/>
            </a:avLst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4566414" y="3387416"/>
            <a:ext cx="3209942" cy="1944216"/>
          </a:xfrm>
          <a:prstGeom prst="frame">
            <a:avLst>
              <a:gd name="adj1" fmla="val 6288"/>
            </a:avLst>
          </a:prstGeom>
          <a:solidFill>
            <a:srgbClr val="92D05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7809683" y="3387416"/>
            <a:ext cx="1298313" cy="1944216"/>
          </a:xfrm>
          <a:prstGeom prst="frame">
            <a:avLst>
              <a:gd name="adj1" fmla="val 8946"/>
            </a:avLst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 rot="16200000">
            <a:off x="845586" y="2798930"/>
            <a:ext cx="828092" cy="360040"/>
          </a:xfrm>
          <a:prstGeom prst="rightArrow">
            <a:avLst/>
          </a:prstGeom>
          <a:solidFill>
            <a:srgbClr val="FFC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6200000">
            <a:off x="4517994" y="2793350"/>
            <a:ext cx="828092" cy="360040"/>
          </a:xfrm>
          <a:prstGeom prst="rightArrow">
            <a:avLst/>
          </a:prstGeom>
          <a:solidFill>
            <a:srgbClr val="92D05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6200000">
            <a:off x="7542330" y="2798930"/>
            <a:ext cx="828092" cy="360040"/>
          </a:xfrm>
          <a:prstGeom prst="rightArrow">
            <a:avLst/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3508" y="1988840"/>
            <a:ext cx="3168352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n w="14605">
                  <a:solidFill>
                    <a:srgbClr val="FFC000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지상 달리기 구간</a:t>
            </a:r>
            <a:endParaRPr lang="ko-KR" altLang="en-US" sz="3500" dirty="0">
              <a:ln w="14605">
                <a:solidFill>
                  <a:srgbClr val="FFC000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9931" y="1988840"/>
            <a:ext cx="22114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n w="15875">
                  <a:solidFill>
                    <a:srgbClr val="92D050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공중 구간</a:t>
            </a:r>
            <a:endParaRPr lang="ko-KR" altLang="en-US" sz="3500" dirty="0">
              <a:ln w="15875">
                <a:solidFill>
                  <a:srgbClr val="92D050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2300" y="1988840"/>
            <a:ext cx="14401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n w="15875">
                  <a:solidFill>
                    <a:srgbClr val="FF0000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보스전</a:t>
            </a:r>
            <a:endParaRPr lang="ko-KR" altLang="en-US" sz="3500" dirty="0">
              <a:ln w="15875">
                <a:solidFill>
                  <a:srgbClr val="FF0000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87C80435-8911-4B46-A57A-B433886859DA}"/>
              </a:ext>
            </a:extLst>
          </p:cNvPr>
          <p:cNvSpPr/>
          <p:nvPr/>
        </p:nvSpPr>
        <p:spPr>
          <a:xfrm>
            <a:off x="395536" y="764704"/>
            <a:ext cx="17299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2000" spc="300" dirty="0" smtClean="0">
                <a:solidFill>
                  <a:srgbClr val="D84444"/>
                </a:solidFill>
                <a:latin typeface="Gobold"/>
                <a:ea typeface="맑은 고딕"/>
              </a:rPr>
              <a:t>3· </a:t>
            </a:r>
            <a:r>
              <a:rPr lang="ko-KR" altLang="en-US" sz="2000" spc="300" dirty="0">
                <a:solidFill>
                  <a:srgbClr val="D84444"/>
                </a:solidFill>
                <a:latin typeface="+mj-ea"/>
                <a:ea typeface="+mj-ea"/>
              </a:rPr>
              <a:t>게임 구성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847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4" grpId="0" animBg="1"/>
      <p:bldP spid="8" grpId="0" animBg="1"/>
      <p:bldP spid="9" grpId="0" animBg="1"/>
      <p:bldP spid="7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7C80435-8911-4B46-A57A-B433886859DA}"/>
              </a:ext>
            </a:extLst>
          </p:cNvPr>
          <p:cNvSpPr/>
          <p:nvPr/>
        </p:nvSpPr>
        <p:spPr>
          <a:xfrm>
            <a:off x="395536" y="764704"/>
            <a:ext cx="53495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Gobold"/>
                <a:ea typeface="맑은 고딕"/>
              </a:rPr>
              <a:t>3</a:t>
            </a:r>
            <a:r>
              <a:rPr lang="en-US" altLang="ko-KR" sz="2000" spc="300" dirty="0" smtClean="0">
                <a:solidFill>
                  <a:srgbClr val="D84444"/>
                </a:solidFill>
                <a:latin typeface="Gobold"/>
                <a:ea typeface="맑은 고딕"/>
              </a:rPr>
              <a:t>· </a:t>
            </a:r>
            <a:r>
              <a:rPr lang="ko-KR" altLang="en-US" sz="2000" spc="300" dirty="0">
                <a:solidFill>
                  <a:srgbClr val="D84444"/>
                </a:solidFill>
                <a:latin typeface="+mj-ea"/>
                <a:ea typeface="+mj-ea"/>
              </a:rPr>
              <a:t>게임 </a:t>
            </a:r>
            <a:r>
              <a:rPr lang="ko-KR" altLang="en-US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구성</a:t>
            </a:r>
            <a:r>
              <a:rPr lang="en-US" altLang="ko-KR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(</a:t>
            </a:r>
            <a:r>
              <a:rPr lang="ko-KR" altLang="en-US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난이도 </a:t>
            </a:r>
            <a:r>
              <a:rPr lang="en-US" altLang="ko-KR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&amp; </a:t>
            </a:r>
            <a:r>
              <a:rPr lang="ko-KR" altLang="en-US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지상 달리기 구간</a:t>
            </a:r>
            <a:r>
              <a:rPr lang="en-US" altLang="ko-KR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)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24192B8-ACDE-4F6B-9DA7-32BD9EC8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76872"/>
            <a:ext cx="3746741" cy="2615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F96B68F-D8F5-4534-AF5E-4629DA40D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276872"/>
            <a:ext cx="3779912" cy="26411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A701A82-30F0-478C-AFB5-4E2BC7E21B24}"/>
              </a:ext>
            </a:extLst>
          </p:cNvPr>
          <p:cNvSpPr/>
          <p:nvPr/>
        </p:nvSpPr>
        <p:spPr>
          <a:xfrm>
            <a:off x="395536" y="1626866"/>
            <a:ext cx="259228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+mn-ea"/>
                <a:ea typeface="+mn-ea"/>
              </a:rPr>
              <a:t>· 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Easy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모드</a:t>
            </a:r>
            <a:endParaRPr lang="en-US" altLang="ko-KR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F8241AB7-4B2F-4519-BB0F-D6D206A25F1D}"/>
              </a:ext>
            </a:extLst>
          </p:cNvPr>
          <p:cNvSpPr/>
          <p:nvPr/>
        </p:nvSpPr>
        <p:spPr>
          <a:xfrm>
            <a:off x="4788024" y="1630541"/>
            <a:ext cx="259228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+mn-ea"/>
                <a:ea typeface="+mn-ea"/>
              </a:rPr>
              <a:t>· 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Hard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모드</a:t>
            </a:r>
            <a:endParaRPr lang="en-US" altLang="ko-KR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64C0C52-0B23-4686-9FB5-9B42333ADCFA}"/>
              </a:ext>
            </a:extLst>
          </p:cNvPr>
          <p:cNvSpPr/>
          <p:nvPr/>
        </p:nvSpPr>
        <p:spPr>
          <a:xfrm>
            <a:off x="395536" y="4892244"/>
            <a:ext cx="39604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+mn-ea"/>
                <a:ea typeface="+mn-ea"/>
              </a:rPr>
              <a:t>· </a:t>
            </a:r>
            <a:r>
              <a:rPr lang="en-US" altLang="ko-KR" sz="1600" spc="300" dirty="0">
                <a:solidFill>
                  <a:srgbClr val="D84444"/>
                </a:solidFill>
                <a:latin typeface="+mn-ea"/>
                <a:ea typeface="+mn-ea"/>
              </a:rPr>
              <a:t> </a:t>
            </a:r>
            <a:r>
              <a:rPr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느린 속도</a:t>
            </a:r>
            <a:endParaRPr lang="en-US" altLang="ko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600" spc="300" dirty="0">
                <a:solidFill>
                  <a:srgbClr val="D84444"/>
                </a:solidFill>
                <a:latin typeface="+mn-ea"/>
              </a:rPr>
              <a:t>·  </a:t>
            </a:r>
            <a:r>
              <a:rPr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적은 수의 장애물 종류</a:t>
            </a:r>
            <a:endParaRPr lang="en-US" altLang="ko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A3C4B1A-135B-4998-AC99-8F5FF3040D0A}"/>
              </a:ext>
            </a:extLst>
          </p:cNvPr>
          <p:cNvSpPr/>
          <p:nvPr/>
        </p:nvSpPr>
        <p:spPr>
          <a:xfrm>
            <a:off x="4932040" y="4867428"/>
            <a:ext cx="39604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+mn-ea"/>
                <a:ea typeface="+mn-ea"/>
              </a:rPr>
              <a:t>· </a:t>
            </a:r>
            <a:r>
              <a:rPr lang="en-US" altLang="ko-KR" sz="1600" spc="300" dirty="0">
                <a:solidFill>
                  <a:srgbClr val="D84444"/>
                </a:solidFill>
                <a:latin typeface="+mn-ea"/>
                <a:ea typeface="+mn-ea"/>
              </a:rPr>
              <a:t> </a:t>
            </a:r>
            <a:r>
              <a:rPr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빠른 </a:t>
            </a:r>
            <a:r>
              <a:rPr lang="ko-KR" altLang="en-US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속도</a:t>
            </a:r>
          </a:p>
          <a:p>
            <a:pPr>
              <a:lnSpc>
                <a:spcPct val="200000"/>
              </a:lnSpc>
            </a:pPr>
            <a:r>
              <a:rPr lang="en-US" altLang="ko-KR" sz="1600" spc="300" dirty="0" smtClean="0">
                <a:solidFill>
                  <a:srgbClr val="D84444"/>
                </a:solidFill>
                <a:latin typeface="+mn-ea"/>
              </a:rPr>
              <a:t>·  </a:t>
            </a:r>
            <a:r>
              <a:rPr lang="ko-KR" altLang="en-US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공중 장애물 추가</a:t>
            </a:r>
            <a:endParaRPr lang="en-US" altLang="ko-KR" sz="1600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600" spc="300" dirty="0">
                <a:solidFill>
                  <a:srgbClr val="D84444"/>
                </a:solidFill>
                <a:latin typeface="+mn-ea"/>
              </a:rPr>
              <a:t>·  </a:t>
            </a:r>
            <a:r>
              <a:rPr lang="ko-KR" altLang="en-US" sz="1600" spc="300" dirty="0" smtClean="0">
                <a:latin typeface="+mn-ea"/>
                <a:ea typeface="+mn-ea"/>
              </a:rPr>
              <a:t>보스 </a:t>
            </a:r>
            <a:r>
              <a:rPr lang="ko-KR" altLang="en-US" sz="1600" spc="300" dirty="0" err="1" smtClean="0">
                <a:latin typeface="+mn-ea"/>
                <a:ea typeface="+mn-ea"/>
              </a:rPr>
              <a:t>몬스터</a:t>
            </a:r>
            <a:r>
              <a:rPr lang="ko-KR" altLang="en-US" sz="1600" spc="300" dirty="0" smtClean="0">
                <a:latin typeface="+mn-ea"/>
                <a:ea typeface="+mn-ea"/>
              </a:rPr>
              <a:t> 체력 </a:t>
            </a:r>
            <a:r>
              <a:rPr lang="en-US" altLang="ko-KR" sz="1600" spc="300" dirty="0" smtClean="0">
                <a:latin typeface="+mn-ea"/>
                <a:ea typeface="+mn-ea"/>
              </a:rPr>
              <a:t>2</a:t>
            </a:r>
            <a:r>
              <a:rPr lang="ko-KR" altLang="en-US" sz="1600" spc="300" dirty="0" smtClean="0">
                <a:latin typeface="+mn-ea"/>
                <a:ea typeface="+mn-ea"/>
              </a:rPr>
              <a:t>배</a:t>
            </a:r>
            <a:endParaRPr lang="ko-KR" altLang="en-US" sz="1600" spc="3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78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7C80435-8911-4B46-A57A-B433886859DA}"/>
              </a:ext>
            </a:extLst>
          </p:cNvPr>
          <p:cNvSpPr/>
          <p:nvPr/>
        </p:nvSpPr>
        <p:spPr>
          <a:xfrm>
            <a:off x="395536" y="764704"/>
            <a:ext cx="31870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pc="300" dirty="0">
                <a:solidFill>
                  <a:srgbClr val="D84444"/>
                </a:solidFill>
                <a:latin typeface="Gobold"/>
                <a:ea typeface="맑은 고딕"/>
              </a:rPr>
              <a:t>3</a:t>
            </a:r>
            <a:r>
              <a:rPr lang="en-US" altLang="ko-KR" sz="2000" spc="300" dirty="0" smtClean="0">
                <a:solidFill>
                  <a:srgbClr val="D84444"/>
                </a:solidFill>
                <a:latin typeface="Gobold"/>
                <a:ea typeface="맑은 고딕"/>
              </a:rPr>
              <a:t>· </a:t>
            </a:r>
            <a:r>
              <a:rPr lang="ko-KR" altLang="en-US" sz="2000" spc="300" dirty="0">
                <a:solidFill>
                  <a:srgbClr val="D84444"/>
                </a:solidFill>
                <a:latin typeface="+mj-ea"/>
                <a:ea typeface="+mj-ea"/>
              </a:rPr>
              <a:t>게임 </a:t>
            </a:r>
            <a:r>
              <a:rPr lang="ko-KR" altLang="en-US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구성</a:t>
            </a:r>
            <a:r>
              <a:rPr lang="en-US" altLang="ko-KR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(</a:t>
            </a:r>
            <a:r>
              <a:rPr lang="ko-KR" altLang="en-US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공중 구간</a:t>
            </a:r>
            <a:r>
              <a:rPr lang="en-US" altLang="ko-KR" sz="2000" spc="300" dirty="0" smtClean="0">
                <a:solidFill>
                  <a:srgbClr val="D84444"/>
                </a:solidFill>
                <a:latin typeface="+mj-ea"/>
                <a:ea typeface="+mj-ea"/>
              </a:rPr>
              <a:t>)</a:t>
            </a:r>
            <a:endParaRPr lang="en-US" altLang="ko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72590"/>
            <a:ext cx="6408712" cy="482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9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Gobold"/>
        <a:ea typeface="나눔바른고딕"/>
        <a:cs typeface=""/>
      </a:majorFont>
      <a:minorFont>
        <a:latin typeface="Gobold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135</Words>
  <Application>Microsoft Office PowerPoint</Application>
  <PresentationFormat>화면 슬라이드 쇼(4:3)</PresentationFormat>
  <Paragraphs>38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굴림</vt:lpstr>
      <vt:lpstr>Arial</vt:lpstr>
      <vt:lpstr>나눔바른고딕</vt:lpstr>
      <vt:lpstr>맑은 고딕</vt:lpstr>
      <vt:lpstr>-윤고딕340</vt:lpstr>
      <vt:lpstr>Gobold</vt:lpstr>
      <vt:lpstr>DX새날B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ADPOTION.TISTORY.COM</dc:creator>
  <cp:keywords>CHOI-WON-SEOK</cp:keywords>
  <cp:lastModifiedBy>Windows 사용자</cp:lastModifiedBy>
  <cp:revision>99</cp:revision>
  <dcterms:created xsi:type="dcterms:W3CDTF">2012-06-04T15:04:39Z</dcterms:created>
  <dcterms:modified xsi:type="dcterms:W3CDTF">2018-06-29T12:04:56Z</dcterms:modified>
</cp:coreProperties>
</file>